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14.png" ContentType="image/png"/>
  <Override PartName="/ppt/media/image13.png" ContentType="image/png"/>
  <Override PartName="/ppt/media/image12.png" ContentType="image/png"/>
  <Override PartName="/ppt/media/image11.jpeg" ContentType="image/jpe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84B9A51-88B8-4474-8CCA-786EE3FDDADE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120" cy="377100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Hi, I’m Andreas Mueller. I’m grateful for the opportunity to talk to you today about my work here at the DSI, and about Open Source for Science and Data Science.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I’m an Associate Research Scientist, and I mostly work on open source software for machine learning, in particular the scikit-learn library.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My talk will have two parts: first, I want to talk a bit about the importance of software for science, and the scientific python ecosystem.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Then I’ll talk more about the particular project I’m working on, scikit-learn, and my group here at Columbia.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120" cy="377100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Thank you for your attention and I’m happy to take any questions!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</a:t>
            </a:r>
            <a:r>
              <a:rPr b="0" lang="en-US" sz="1800" spc="-1" strike="noStrike">
                <a:latin typeface="Arial"/>
              </a:rPr>
              <a:t>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3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47200" y="1097280"/>
            <a:ext cx="7680960" cy="33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latin typeface="Arial"/>
              </a:rPr>
              <a:t>dabl</a:t>
            </a:r>
            <a:endParaRPr b="0" lang="en-US" sz="7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Automatic ML with a human in the loop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547200" y="4114800"/>
            <a:ext cx="6767640" cy="15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800" spc="-1" strike="noStrike">
                <a:latin typeface="Arial"/>
              </a:rPr>
              <a:t>Andreas Müller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Associate Research Scientist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Columbia University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Scikit-learn Technical Committee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5785920" y="3134880"/>
            <a:ext cx="4089240" cy="253404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5669280" y="5943600"/>
            <a:ext cx="4297320" cy="82872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1911600" y="5868360"/>
            <a:ext cx="1837080" cy="10803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548640" y="5846400"/>
            <a:ext cx="1096920" cy="11026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3804120" y="5959800"/>
            <a:ext cx="1590480" cy="81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Visualization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Univariate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Mosaic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Pairwise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Principal Component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Discriminant Analysis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 note on scatter plots?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Simple Prototypes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Get Results Fast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NB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Stumps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Linear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Automatic Model Search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377440" y="1737360"/>
            <a:ext cx="5486400" cy="5303520"/>
          </a:xfrm>
          <a:prstGeom prst="ellipse">
            <a:avLst/>
          </a:prstGeom>
          <a:noFill/>
          <a:ln w="685800">
            <a:solidFill>
              <a:srgbClr val="adc5e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TextShape 2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 real world ML workflow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1188720" y="4297680"/>
            <a:ext cx="182880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Data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2377440" y="210312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Data Cleaning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5760720" y="201168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Visualization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6858000" y="3840480"/>
            <a:ext cx="173736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Model Building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1920240" y="6309360"/>
            <a:ext cx="228600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Business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6309360" y="6035040"/>
            <a:ext cx="2011680" cy="4572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Model Interpretation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9"/>
          <p:cNvSpPr/>
          <p:nvPr/>
        </p:nvSpPr>
        <p:spPr>
          <a:xfrm rot="1415400">
            <a:off x="2139120" y="3014640"/>
            <a:ext cx="914400" cy="731520"/>
          </a:xfrm>
          <a:custGeom>
            <a:avLst/>
            <a:gdLst/>
            <a:ahLst/>
            <a:rect l="0" t="0" r="r" b="b"/>
            <a:pathLst>
              <a:path w="2542" h="2035">
                <a:moveTo>
                  <a:pt x="799" y="2034"/>
                </a:moveTo>
                <a:lnTo>
                  <a:pt x="800" y="859"/>
                </a:lnTo>
                <a:lnTo>
                  <a:pt x="0" y="859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3" y="2033"/>
                </a:lnTo>
                <a:lnTo>
                  <a:pt x="79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0"/>
          <p:cNvSpPr/>
          <p:nvPr/>
        </p:nvSpPr>
        <p:spPr>
          <a:xfrm rot="5412600">
            <a:off x="4570200" y="1370160"/>
            <a:ext cx="914400" cy="731520"/>
          </a:xfrm>
          <a:custGeom>
            <a:avLst/>
            <a:gdLst/>
            <a:ahLst/>
            <a:rect l="0" t="0" r="r" b="b"/>
            <a:pathLst>
              <a:path w="2542" h="2035">
                <a:moveTo>
                  <a:pt x="869" y="2034"/>
                </a:moveTo>
                <a:lnTo>
                  <a:pt x="868" y="964"/>
                </a:lnTo>
                <a:lnTo>
                  <a:pt x="0" y="965"/>
                </a:lnTo>
                <a:lnTo>
                  <a:pt x="1268" y="0"/>
                </a:lnTo>
                <a:lnTo>
                  <a:pt x="2541" y="961"/>
                </a:lnTo>
                <a:lnTo>
                  <a:pt x="1673" y="962"/>
                </a:lnTo>
                <a:lnTo>
                  <a:pt x="1674" y="2032"/>
                </a:lnTo>
                <a:lnTo>
                  <a:pt x="869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1"/>
          <p:cNvSpPr/>
          <p:nvPr/>
        </p:nvSpPr>
        <p:spPr>
          <a:xfrm rot="16002600">
            <a:off x="4780440" y="665460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802" y="2033"/>
                </a:moveTo>
                <a:lnTo>
                  <a:pt x="800" y="1018"/>
                </a:lnTo>
                <a:lnTo>
                  <a:pt x="0" y="1020"/>
                </a:lnTo>
                <a:lnTo>
                  <a:pt x="1269" y="0"/>
                </a:lnTo>
                <a:lnTo>
                  <a:pt x="2541" y="1016"/>
                </a:lnTo>
                <a:lnTo>
                  <a:pt x="1741" y="1017"/>
                </a:lnTo>
                <a:lnTo>
                  <a:pt x="1743" y="2032"/>
                </a:lnTo>
                <a:lnTo>
                  <a:pt x="802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2"/>
          <p:cNvSpPr/>
          <p:nvPr/>
        </p:nvSpPr>
        <p:spPr>
          <a:xfrm rot="8950200">
            <a:off x="7169400" y="2868840"/>
            <a:ext cx="914400" cy="731520"/>
          </a:xfrm>
          <a:custGeom>
            <a:avLst/>
            <a:gdLst/>
            <a:ahLst/>
            <a:rect l="0" t="0" r="r" b="b"/>
            <a:pathLst>
              <a:path w="2542" h="2035">
                <a:moveTo>
                  <a:pt x="800" y="2034"/>
                </a:moveTo>
                <a:lnTo>
                  <a:pt x="800" y="859"/>
                </a:lnTo>
                <a:lnTo>
                  <a:pt x="0" y="858"/>
                </a:lnTo>
                <a:lnTo>
                  <a:pt x="1270" y="0"/>
                </a:lnTo>
                <a:lnTo>
                  <a:pt x="2541" y="857"/>
                </a:lnTo>
                <a:lnTo>
                  <a:pt x="1743" y="857"/>
                </a:lnTo>
                <a:lnTo>
                  <a:pt x="1744" y="2033"/>
                </a:lnTo>
                <a:lnTo>
                  <a:pt x="800" y="203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3"/>
          <p:cNvSpPr/>
          <p:nvPr/>
        </p:nvSpPr>
        <p:spPr>
          <a:xfrm rot="19872000">
            <a:off x="2166120" y="520416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799" y="2033"/>
                </a:moveTo>
                <a:lnTo>
                  <a:pt x="799" y="857"/>
                </a:lnTo>
                <a:lnTo>
                  <a:pt x="0" y="857"/>
                </a:lnTo>
                <a:lnTo>
                  <a:pt x="1270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4"/>
          <p:cNvSpPr/>
          <p:nvPr/>
        </p:nvSpPr>
        <p:spPr>
          <a:xfrm rot="5428800">
            <a:off x="226080" y="418068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8"/>
                </a:lnTo>
                <a:lnTo>
                  <a:pt x="1270" y="0"/>
                </a:lnTo>
                <a:lnTo>
                  <a:pt x="2541" y="858"/>
                </a:lnTo>
                <a:lnTo>
                  <a:pt x="1742" y="858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5"/>
          <p:cNvSpPr/>
          <p:nvPr/>
        </p:nvSpPr>
        <p:spPr>
          <a:xfrm rot="11891400">
            <a:off x="7223760" y="4970520"/>
            <a:ext cx="914400" cy="731520"/>
          </a:xfrm>
          <a:custGeom>
            <a:avLst/>
            <a:gdLst/>
            <a:ahLst/>
            <a:rect l="0" t="0" r="r" b="b"/>
            <a:pathLst>
              <a:path w="2542" h="2034">
                <a:moveTo>
                  <a:pt x="799" y="2033"/>
                </a:moveTo>
                <a:lnTo>
                  <a:pt x="799" y="858"/>
                </a:lnTo>
                <a:lnTo>
                  <a:pt x="0" y="857"/>
                </a:lnTo>
                <a:lnTo>
                  <a:pt x="1269" y="0"/>
                </a:lnTo>
                <a:lnTo>
                  <a:pt x="2541" y="858"/>
                </a:lnTo>
                <a:lnTo>
                  <a:pt x="1742" y="857"/>
                </a:lnTo>
                <a:lnTo>
                  <a:pt x="1742" y="2033"/>
                </a:lnTo>
                <a:lnTo>
                  <a:pt x="799" y="203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Complex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Random forest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Gradient boosting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Kernel methods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Side note: HistGradientBoosting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Successive Halving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Portfolio creation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Submodular optimization?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Model Explanation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Metrics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Roc, PR, ….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Coefficients / Feature importances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Permutation Importance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Partial Dependence Plots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365760" y="1280160"/>
            <a:ext cx="8412480" cy="301680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2817720" y="4100040"/>
            <a:ext cx="5137560" cy="339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Examples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91440" y="451440"/>
            <a:ext cx="5088960" cy="6674760"/>
          </a:xfrm>
          <a:prstGeom prst="rect">
            <a:avLst/>
          </a:prstGeom>
          <a:ln>
            <a:noFill/>
          </a:ln>
        </p:spPr>
      </p:pic>
      <p:grpSp>
        <p:nvGrpSpPr>
          <p:cNvPr id="238" name="Group 1"/>
          <p:cNvGrpSpPr/>
          <p:nvPr/>
        </p:nvGrpSpPr>
        <p:grpSpPr>
          <a:xfrm>
            <a:off x="5394960" y="1463040"/>
            <a:ext cx="7935480" cy="5211720"/>
            <a:chOff x="5394960" y="1463040"/>
            <a:chExt cx="7935480" cy="5211720"/>
          </a:xfrm>
        </p:grpSpPr>
        <p:sp>
          <p:nvSpPr>
            <p:cNvPr id="239" name="CustomShape 2"/>
            <p:cNvSpPr/>
            <p:nvPr/>
          </p:nvSpPr>
          <p:spPr>
            <a:xfrm>
              <a:off x="6766560" y="1555560"/>
              <a:ext cx="6563880" cy="511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latin typeface="Arial"/>
                </a:rPr>
                <a:t>amueller.github.io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latin typeface="Arial"/>
                </a:rPr>
                <a:t>@amuellerml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latin typeface="Arial"/>
                </a:rPr>
                <a:t>@amueller</a:t>
              </a:r>
              <a:br/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r>
                <a:rPr b="0" lang="en-US" sz="2800" spc="-1" strike="noStrike">
                  <a:latin typeface="Arial"/>
                </a:rPr>
                <a:t>andreas.mueller</a:t>
              </a:r>
              <a:endParaRPr b="0" lang="en-US" sz="2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latin typeface="Arial"/>
                </a:rPr>
                <a:t>@columbia.com</a:t>
              </a:r>
              <a:endParaRPr b="0" lang="en-US" sz="2800" spc="-1" strike="noStrike">
                <a:latin typeface="Arial"/>
              </a:endParaRPr>
            </a:p>
          </p:txBody>
        </p:sp>
        <p:pic>
          <p:nvPicPr>
            <p:cNvPr id="240" name="" descr=""/>
            <p:cNvPicPr/>
            <p:nvPr/>
          </p:nvPicPr>
          <p:blipFill>
            <a:blip r:embed="rId2"/>
            <a:stretch/>
          </p:blipFill>
          <p:spPr>
            <a:xfrm>
              <a:off x="5394960" y="3858480"/>
              <a:ext cx="1301400" cy="980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" descr=""/>
            <p:cNvPicPr/>
            <p:nvPr/>
          </p:nvPicPr>
          <p:blipFill>
            <a:blip r:embed="rId3"/>
            <a:stretch/>
          </p:blipFill>
          <p:spPr>
            <a:xfrm>
              <a:off x="5644080" y="5380920"/>
              <a:ext cx="854640" cy="579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2" name="" descr=""/>
            <p:cNvPicPr/>
            <p:nvPr/>
          </p:nvPicPr>
          <p:blipFill>
            <a:blip r:embed="rId4"/>
            <a:stretch/>
          </p:blipFill>
          <p:spPr>
            <a:xfrm>
              <a:off x="5486400" y="2399400"/>
              <a:ext cx="1307880" cy="138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3" name="" descr=""/>
            <p:cNvPicPr/>
            <p:nvPr/>
          </p:nvPicPr>
          <p:blipFill>
            <a:blip r:embed="rId5"/>
            <a:stretch/>
          </p:blipFill>
          <p:spPr>
            <a:xfrm>
              <a:off x="5760720" y="1463040"/>
              <a:ext cx="731160" cy="77220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ML with sklearn &amp; pandas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74320" y="1828800"/>
            <a:ext cx="9565200" cy="484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Current Automatic ML frameworks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69480" y="1713600"/>
            <a:ext cx="9806040" cy="4138560"/>
          </a:xfrm>
          <a:prstGeom prst="rect">
            <a:avLst/>
          </a:prstGeom>
          <a:ln>
            <a:noFill/>
          </a:ln>
        </p:spPr>
      </p:pic>
      <p:sp>
        <p:nvSpPr>
          <p:cNvPr id="190" name="Line 3"/>
          <p:cNvSpPr/>
          <p:nvPr/>
        </p:nvSpPr>
        <p:spPr>
          <a:xfrm>
            <a:off x="365760" y="5760720"/>
            <a:ext cx="1645920" cy="0"/>
          </a:xfrm>
          <a:prstGeom prst="line">
            <a:avLst/>
          </a:prstGeom>
          <a:ln w="7632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0" y="9360"/>
            <a:ext cx="10080360" cy="6300000"/>
          </a:xfrm>
          <a:prstGeom prst="rect">
            <a:avLst/>
          </a:prstGeom>
          <a:ln>
            <a:noFill/>
          </a:ln>
        </p:spPr>
      </p:pic>
      <p:sp>
        <p:nvSpPr>
          <p:cNvPr id="193" name="CustomShape 2"/>
          <p:cNvSpPr/>
          <p:nvPr/>
        </p:nvSpPr>
        <p:spPr>
          <a:xfrm>
            <a:off x="-182880" y="6126480"/>
            <a:ext cx="10515600" cy="16459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Workflow again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04000" y="301320"/>
            <a:ext cx="907128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Data cleaning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&amp; preprocessing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types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Clean strings (a bit)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Missing / rare values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Detect ordinal vs categorical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Assemble sklearn pipeline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2017-05-15T16:23:37Z</dcterms:created>
  <dc:creator/>
  <dc:description/>
  <dc:language>en-US</dc:language>
  <cp:lastModifiedBy/>
  <cp:lastPrinted>2019-06-19T20:07:05Z</cp:lastPrinted>
  <dcterms:modified xsi:type="dcterms:W3CDTF">2019-10-31T18:05:30Z</dcterms:modified>
  <cp:revision>188</cp:revision>
  <dc:subject/>
  <dc:title/>
</cp:coreProperties>
</file>